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73" r:id="rId11"/>
    <p:sldId id="264" r:id="rId12"/>
    <p:sldId id="269" r:id="rId13"/>
    <p:sldId id="270" r:id="rId14"/>
    <p:sldId id="268" r:id="rId15"/>
    <p:sldId id="271" r:id="rId16"/>
    <p:sldId id="272" r:id="rId17"/>
    <p:sldId id="274" r:id="rId18"/>
    <p:sldId id="275" r:id="rId19"/>
    <p:sldId id="277" r:id="rId20"/>
    <p:sldId id="278" r:id="rId21"/>
    <p:sldId id="279" r:id="rId22"/>
    <p:sldId id="265" r:id="rId23"/>
    <p:sldId id="266" r:id="rId24"/>
  </p:sldIdLst>
  <p:sldSz cx="12192000" cy="6858000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Pack by Diakov" initials="RbD" lastIdx="0" clrIdx="0">
    <p:extLst>
      <p:ext uri="{19B8F6BF-5375-455C-9EA6-DF929625EA0E}">
        <p15:presenceInfo xmlns:p15="http://schemas.microsoft.com/office/powerpoint/2012/main" userId="RePack by Dia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323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758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2347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4147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159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875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305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1173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85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4930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6380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993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9085" y="1591408"/>
            <a:ext cx="11113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Чтобы обеспечить правильную работу сети необходимо перевести порты коммутаторов в одно из двух состояний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trunk-</a:t>
            </a:r>
            <a:r>
              <a:rPr lang="ru-RU" dirty="0" smtClean="0"/>
              <a:t>порты (</a:t>
            </a:r>
            <a:r>
              <a:rPr lang="ru-RU" dirty="0" err="1" smtClean="0"/>
              <a:t>транковые</a:t>
            </a:r>
            <a:r>
              <a:rPr lang="ru-RU" dirty="0" smtClean="0"/>
              <a:t> порты) - </a:t>
            </a:r>
            <a:r>
              <a:rPr lang="ru-RU" dirty="0"/>
              <a:t>это </a:t>
            </a:r>
            <a:r>
              <a:rPr lang="ru-RU" dirty="0" smtClean="0"/>
              <a:t>канал </a:t>
            </a:r>
            <a:r>
              <a:rPr lang="ru-RU" dirty="0"/>
              <a:t>через который передается трафик всех </a:t>
            </a:r>
            <a:r>
              <a:rPr lang="ru-RU" dirty="0" err="1"/>
              <a:t>VLANов</a:t>
            </a:r>
            <a:r>
              <a:rPr lang="ru-RU" dirty="0"/>
              <a:t>. </a:t>
            </a:r>
            <a:r>
              <a:rPr lang="ru-RU" dirty="0" err="1" smtClean="0"/>
              <a:t>Траковый</a:t>
            </a:r>
            <a:r>
              <a:rPr lang="ru-RU" dirty="0" smtClean="0"/>
              <a:t> </a:t>
            </a:r>
            <a:r>
              <a:rPr lang="ru-RU" dirty="0"/>
              <a:t>порт не принадлежит </a:t>
            </a:r>
            <a:endParaRPr lang="ru-RU" dirty="0" smtClean="0"/>
          </a:p>
          <a:p>
            <a:r>
              <a:rPr lang="ru-RU" dirty="0" smtClean="0"/>
              <a:t>ни </a:t>
            </a:r>
            <a:r>
              <a:rPr lang="ru-RU" dirty="0"/>
              <a:t>к одному </a:t>
            </a:r>
            <a:r>
              <a:rPr lang="ru-RU" dirty="0" err="1"/>
              <a:t>VLANу</a:t>
            </a:r>
            <a:r>
              <a:rPr lang="ru-RU" dirty="0"/>
              <a:t>, этот порт передает тегированный трафик.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access-</a:t>
            </a:r>
            <a:r>
              <a:rPr lang="ru-RU" dirty="0" smtClean="0"/>
              <a:t>порты (порты доступа)</a:t>
            </a:r>
            <a:r>
              <a:rPr lang="en-US" dirty="0" smtClean="0"/>
              <a:t> - </a:t>
            </a:r>
            <a:r>
              <a:rPr lang="ru-RU" dirty="0" smtClean="0"/>
              <a:t>используется </a:t>
            </a:r>
            <a:r>
              <a:rPr lang="ru-RU" dirty="0"/>
              <a:t>для подключений конечных устройств. На этот порт подается только один </a:t>
            </a:r>
            <a:r>
              <a:rPr lang="en-US" dirty="0" smtClean="0"/>
              <a:t>VLAN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01" y="2545477"/>
            <a:ext cx="3574283" cy="43125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08" y="2615815"/>
            <a:ext cx="3694806" cy="42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Агрегация каналов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63" y="2609520"/>
            <a:ext cx="4696287" cy="38882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30" y="2609519"/>
            <a:ext cx="4002321" cy="3888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666" y="1579269"/>
            <a:ext cx="10099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Для увеличения пропускной способности и обеспечения избыточности каналов между коммутаторами </a:t>
            </a:r>
            <a:endParaRPr lang="en-US" sz="1600" dirty="0" smtClean="0"/>
          </a:p>
          <a:p>
            <a:r>
              <a:rPr lang="ru-RU" sz="1600" dirty="0" smtClean="0"/>
              <a:t>выполнена агрегация. </a:t>
            </a:r>
          </a:p>
          <a:p>
            <a:r>
              <a:rPr lang="ru-RU" sz="1600" dirty="0" smtClean="0"/>
              <a:t>В данном проекте применены протоколы </a:t>
            </a:r>
            <a:r>
              <a:rPr lang="en-US" sz="1600" dirty="0" smtClean="0"/>
              <a:t>LACP </a:t>
            </a:r>
            <a:r>
              <a:rPr lang="ru-RU" sz="1600" dirty="0" smtClean="0"/>
              <a:t>и </a:t>
            </a:r>
            <a:r>
              <a:rPr lang="en-US" sz="1600" dirty="0" err="1" smtClean="0"/>
              <a:t>PAgP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Spanning Tree Protocol</a:t>
            </a:r>
            <a:endParaRPr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4682" t="44542" r="42381" b="35971"/>
          <a:stretch/>
        </p:blipFill>
        <p:spPr>
          <a:xfrm>
            <a:off x="3833027" y="4572000"/>
            <a:ext cx="4194629" cy="1930401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075235" y="4432300"/>
            <a:ext cx="1187450" cy="1200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666035" y="4432300"/>
            <a:ext cx="1187450" cy="12001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/>
          <p:cNvGrpSpPr/>
          <p:nvPr/>
        </p:nvGrpSpPr>
        <p:grpSpPr>
          <a:xfrm>
            <a:off x="8882917" y="4782038"/>
            <a:ext cx="2279650" cy="850412"/>
            <a:chOff x="5864224" y="2213238"/>
            <a:chExt cx="2279650" cy="850412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5864224" y="2213238"/>
              <a:ext cx="2279650" cy="850412"/>
            </a:xfrm>
            <a:prstGeom prst="wedgeRectCallout">
              <a:avLst>
                <a:gd name="adj1" fmla="val -94113"/>
                <a:gd name="adj2" fmla="val -450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38142" y="2376833"/>
              <a:ext cx="1705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Корневой мост </a:t>
              </a:r>
            </a:p>
            <a:p>
              <a:r>
                <a:rPr lang="ru-RU" dirty="0" smtClean="0"/>
                <a:t>для </a:t>
              </a:r>
              <a:r>
                <a:rPr lang="en-US" dirty="0" smtClean="0"/>
                <a:t>VLAN</a:t>
              </a:r>
              <a:r>
                <a:rPr lang="ru-RU" dirty="0" smtClean="0"/>
                <a:t>10,20</a:t>
              </a:r>
              <a:r>
                <a:rPr lang="en-US" dirty="0" smtClean="0"/>
                <a:t>,60</a:t>
              </a:r>
              <a:endParaRPr lang="ru-RU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76689" y="4782038"/>
            <a:ext cx="2279650" cy="850412"/>
            <a:chOff x="5864224" y="2213238"/>
            <a:chExt cx="2279650" cy="850412"/>
          </a:xfrm>
        </p:grpSpPr>
        <p:sp>
          <p:nvSpPr>
            <p:cNvPr id="14" name="Прямоугольная выноска 13"/>
            <p:cNvSpPr/>
            <p:nvPr/>
          </p:nvSpPr>
          <p:spPr>
            <a:xfrm>
              <a:off x="5864224" y="2213238"/>
              <a:ext cx="2279650" cy="850412"/>
            </a:xfrm>
            <a:prstGeom prst="wedgeRectCallout">
              <a:avLst>
                <a:gd name="adj1" fmla="val 92173"/>
                <a:gd name="adj2" fmla="val -3468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65706" y="2376833"/>
              <a:ext cx="1705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Корневой мост </a:t>
              </a:r>
            </a:p>
            <a:p>
              <a:r>
                <a:rPr lang="ru-RU" dirty="0" smtClean="0"/>
                <a:t>для </a:t>
              </a:r>
              <a:r>
                <a:rPr lang="en-US" dirty="0" smtClean="0"/>
                <a:t>VLAN</a:t>
              </a:r>
              <a:r>
                <a:rPr lang="ru-RU" dirty="0" smtClean="0"/>
                <a:t>30,40</a:t>
              </a:r>
              <a:r>
                <a:rPr lang="en-US" dirty="0" smtClean="0"/>
                <a:t>,50</a:t>
              </a:r>
              <a:endParaRPr lang="ru-RU" dirty="0"/>
            </a:p>
          </p:txBody>
        </p:sp>
      </p:grpSp>
      <p:cxnSp>
        <p:nvCxnSpPr>
          <p:cNvPr id="16" name="Прямая со стрелкой 15"/>
          <p:cNvCxnSpPr/>
          <p:nvPr/>
        </p:nvCxnSpPr>
        <p:spPr>
          <a:xfrm flipV="1">
            <a:off x="5995988" y="5719764"/>
            <a:ext cx="238125" cy="252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5478781" y="5719764"/>
            <a:ext cx="260033" cy="2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5021580" y="5972174"/>
            <a:ext cx="1729740" cy="3952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Резервные каналы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2029" y="1613050"/>
            <a:ext cx="11758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Протокол </a:t>
            </a:r>
            <a:r>
              <a:rPr lang="en-US" sz="1800" dirty="0" smtClean="0"/>
              <a:t>STP </a:t>
            </a:r>
            <a:r>
              <a:rPr lang="ru-RU" sz="1800" dirty="0"/>
              <a:t> используется для предотвращения образования широковещательных петель. </a:t>
            </a:r>
            <a:endParaRPr lang="en-US" sz="1800" dirty="0" smtClean="0"/>
          </a:p>
          <a:p>
            <a:r>
              <a:rPr lang="ru-RU" sz="1800" dirty="0" smtClean="0"/>
              <a:t>STP </a:t>
            </a:r>
            <a:r>
              <a:rPr lang="ru-RU" sz="1800" dirty="0" err="1"/>
              <a:t>программно</a:t>
            </a:r>
            <a:r>
              <a:rPr lang="ru-RU" sz="1800" dirty="0"/>
              <a:t> </a:t>
            </a:r>
            <a:r>
              <a:rPr lang="ru-RU" sz="1800" dirty="0" smtClean="0"/>
              <a:t>выключает резервные </a:t>
            </a:r>
            <a:r>
              <a:rPr lang="ru-RU" sz="1800" dirty="0"/>
              <a:t>каналы связи и в итоге создает топологию в виде дерева. </a:t>
            </a:r>
            <a:endParaRPr lang="en-US" sz="1800" dirty="0" smtClean="0"/>
          </a:p>
          <a:p>
            <a:r>
              <a:rPr lang="ru-RU" sz="1800" dirty="0" smtClean="0"/>
              <a:t>STP </a:t>
            </a:r>
            <a:r>
              <a:rPr lang="ru-RU" sz="1800" dirty="0"/>
              <a:t>постоянно отслеживает топологию сети, поэтому при “падении” основных каналов связи, </a:t>
            </a:r>
            <a:endParaRPr lang="en-US" sz="1800" dirty="0" smtClean="0"/>
          </a:p>
          <a:p>
            <a:r>
              <a:rPr lang="ru-RU" sz="1800" dirty="0" smtClean="0"/>
              <a:t>STP </a:t>
            </a:r>
            <a:r>
              <a:rPr lang="ru-RU" sz="1800" dirty="0"/>
              <a:t>по возможности переключится на </a:t>
            </a:r>
            <a:r>
              <a:rPr lang="ru-RU" sz="1800" dirty="0" smtClean="0"/>
              <a:t>“резервные”.</a:t>
            </a:r>
          </a:p>
          <a:p>
            <a:endParaRPr lang="ru-RU" sz="1800" dirty="0"/>
          </a:p>
          <a:p>
            <a:r>
              <a:rPr lang="ru-RU" sz="1800" dirty="0" smtClean="0"/>
              <a:t>В данном проекте для оптимизации работы коммутаторов по выполнению протокола </a:t>
            </a:r>
            <a:r>
              <a:rPr lang="en-US" sz="1800" dirty="0" smtClean="0"/>
              <a:t>STP, </a:t>
            </a:r>
            <a:r>
              <a:rPr lang="ru-RU" sz="1800" dirty="0" smtClean="0"/>
              <a:t>нагрузк</a:t>
            </a:r>
            <a:r>
              <a:rPr lang="ru-RU" sz="1800" dirty="0"/>
              <a:t>а</a:t>
            </a:r>
            <a:r>
              <a:rPr lang="ru-RU" sz="1800" dirty="0" smtClean="0"/>
              <a:t> поделена</a:t>
            </a:r>
            <a:r>
              <a:rPr lang="en-US" sz="1800" dirty="0" smtClean="0"/>
              <a:t> </a:t>
            </a:r>
            <a:r>
              <a:rPr lang="ru-RU" sz="1800" dirty="0" smtClean="0"/>
              <a:t>между устройствами </a:t>
            </a:r>
            <a:r>
              <a:rPr lang="en-US" sz="1800" dirty="0" smtClean="0"/>
              <a:t>S2 </a:t>
            </a:r>
            <a:r>
              <a:rPr lang="ru-RU" sz="1800" dirty="0" smtClean="0"/>
              <a:t>и </a:t>
            </a:r>
            <a:r>
              <a:rPr lang="en-US" sz="1800" dirty="0" smtClean="0"/>
              <a:t>S3.</a:t>
            </a:r>
            <a:endParaRPr lang="ru-RU" sz="1800" dirty="0" smtClean="0"/>
          </a:p>
          <a:p>
            <a:endParaRPr lang="ru-RU" sz="1800" dirty="0"/>
          </a:p>
          <a:p>
            <a:r>
              <a:rPr lang="ru-RU" sz="1800" dirty="0" smtClean="0"/>
              <a:t>За счет изменения стоимости путей, были определены резервные каналы (указано на рисунке).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294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85" y="1637372"/>
            <a:ext cx="4649493" cy="503695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480" y="1639228"/>
            <a:ext cx="3456786" cy="50350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350" y="1802424"/>
            <a:ext cx="230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Выполнение команды </a:t>
            </a:r>
            <a:r>
              <a:rPr lang="en-US" sz="2000" b="1" i="1" dirty="0" smtClean="0"/>
              <a:t>show spanning-tree </a:t>
            </a:r>
            <a:r>
              <a:rPr lang="ru-RU" sz="2000" dirty="0" smtClean="0"/>
              <a:t>на коммутаторе </a:t>
            </a:r>
            <a:r>
              <a:rPr lang="en-US" sz="2000" b="1" i="1" dirty="0" smtClean="0"/>
              <a:t>S2</a:t>
            </a:r>
            <a:endParaRPr lang="ru-RU" sz="20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71349" y="3774832"/>
            <a:ext cx="230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Коммутатор </a:t>
            </a:r>
            <a:r>
              <a:rPr lang="en-US" sz="2000" b="1" i="1" dirty="0" smtClean="0"/>
              <a:t>S2</a:t>
            </a:r>
            <a:r>
              <a:rPr lang="ru-RU" sz="2000" dirty="0" smtClean="0"/>
              <a:t> является корневым для </a:t>
            </a:r>
            <a:r>
              <a:rPr lang="en-US" sz="2000" dirty="0" smtClean="0"/>
              <a:t>VLAN30,40,60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811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830" y="1430247"/>
            <a:ext cx="3963624" cy="5057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112" y="1430247"/>
            <a:ext cx="3967466" cy="5062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350" y="1802424"/>
            <a:ext cx="230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Выполнение команды </a:t>
            </a:r>
            <a:r>
              <a:rPr lang="en-US" sz="2000" b="1" i="1" dirty="0" smtClean="0"/>
              <a:t>show spanning-tree </a:t>
            </a:r>
            <a:r>
              <a:rPr lang="ru-RU" sz="2000" dirty="0" smtClean="0"/>
              <a:t>на коммутаторе </a:t>
            </a:r>
            <a:r>
              <a:rPr lang="en-US" sz="2000" b="1" i="1" dirty="0" smtClean="0"/>
              <a:t>S3</a:t>
            </a:r>
            <a:endParaRPr lang="ru-RU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349" y="3774832"/>
            <a:ext cx="230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Коммутатор </a:t>
            </a:r>
            <a:r>
              <a:rPr lang="en-US" sz="2000" b="1" i="1" dirty="0" smtClean="0"/>
              <a:t>S3</a:t>
            </a:r>
            <a:r>
              <a:rPr lang="ru-RU" sz="2000" dirty="0" smtClean="0"/>
              <a:t> является корневым для </a:t>
            </a:r>
            <a:r>
              <a:rPr lang="en-US" sz="2000" dirty="0" smtClean="0"/>
              <a:t>VLAN10,20,50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681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350" y="1802424"/>
            <a:ext cx="23035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Выполнение команды </a:t>
            </a:r>
            <a:r>
              <a:rPr lang="en-US" sz="2000" b="1" i="1" dirty="0" smtClean="0"/>
              <a:t>show spanning-tree </a:t>
            </a:r>
            <a:r>
              <a:rPr lang="ru-RU" sz="2000" dirty="0" smtClean="0"/>
              <a:t>на коммутаторах </a:t>
            </a:r>
            <a:r>
              <a:rPr lang="en-US" sz="2000" b="1" i="1" dirty="0" smtClean="0"/>
              <a:t>S</a:t>
            </a:r>
            <a:r>
              <a:rPr lang="ru-RU" sz="2000" b="1" i="1" dirty="0" smtClean="0"/>
              <a:t>1,</a:t>
            </a:r>
            <a:r>
              <a:rPr lang="en-US" sz="2000" b="1" i="1" dirty="0" smtClean="0"/>
              <a:t>S4</a:t>
            </a:r>
            <a:endParaRPr lang="ru-RU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1349" y="3774832"/>
            <a:ext cx="230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Порт </a:t>
            </a:r>
            <a:r>
              <a:rPr lang="en-US" sz="2000" b="1" i="1" dirty="0" smtClean="0"/>
              <a:t>Fa0/3</a:t>
            </a:r>
            <a:r>
              <a:rPr lang="en-US" sz="2000" dirty="0" smtClean="0"/>
              <a:t> </a:t>
            </a:r>
            <a:r>
              <a:rPr lang="ru-RU" sz="2000" dirty="0" smtClean="0"/>
              <a:t>на обоих коммутаторах заблокирован.</a:t>
            </a:r>
            <a:endParaRPr lang="ru-RU" sz="20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601" y="1512276"/>
            <a:ext cx="3708492" cy="52189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909" y="1512276"/>
            <a:ext cx="3692275" cy="52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Router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a-Stick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103" y="2526324"/>
            <a:ext cx="617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 </a:t>
            </a:r>
            <a:r>
              <a:rPr lang="ru-RU" sz="2400" dirty="0" smtClean="0"/>
              <a:t>помощью технологии </a:t>
            </a:r>
            <a:r>
              <a:rPr lang="en-US" sz="2400" dirty="0" err="1" smtClean="0"/>
              <a:t>RoS</a:t>
            </a:r>
            <a:r>
              <a:rPr lang="en-US" sz="2400" dirty="0" smtClean="0"/>
              <a:t> </a:t>
            </a:r>
            <a:r>
              <a:rPr lang="ru-RU" sz="2400" dirty="0" smtClean="0"/>
              <a:t>маршрутизатор </a:t>
            </a:r>
            <a:r>
              <a:rPr lang="ru-RU" sz="2400" dirty="0"/>
              <a:t>может использовать один физический интерфейс для создания подмножества логических виртуальных интерфейсов и обеспечить маршрутизацию </a:t>
            </a:r>
            <a:r>
              <a:rPr lang="ru-RU" sz="2400" dirty="0" smtClean="0"/>
              <a:t>данных между </a:t>
            </a:r>
            <a:r>
              <a:rPr lang="ru-RU" sz="2400" dirty="0"/>
              <a:t>ними.</a:t>
            </a:r>
            <a:endParaRPr lang="ru-RU" sz="2400" b="1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44" y="1819272"/>
            <a:ext cx="4128721" cy="45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FHRP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7083" t="24872" r="32986" b="51923"/>
          <a:stretch/>
        </p:blipFill>
        <p:spPr>
          <a:xfrm>
            <a:off x="2191239" y="3729764"/>
            <a:ext cx="7302500" cy="2298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3486" y="1752600"/>
            <a:ext cx="9513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FHRP (</a:t>
            </a:r>
            <a:r>
              <a:rPr lang="ru-RU" sz="1600" b="1" dirty="0" err="1"/>
              <a:t>First</a:t>
            </a:r>
            <a:r>
              <a:rPr lang="ru-RU" sz="1600" b="1" dirty="0"/>
              <a:t> </a:t>
            </a:r>
            <a:r>
              <a:rPr lang="ru-RU" sz="1600" b="1" dirty="0" err="1"/>
              <a:t>Hop</a:t>
            </a:r>
            <a:r>
              <a:rPr lang="ru-RU" sz="1600" b="1" dirty="0"/>
              <a:t> </a:t>
            </a:r>
            <a:r>
              <a:rPr lang="ru-RU" sz="1600" b="1" dirty="0" err="1"/>
              <a:t>Redundancy</a:t>
            </a:r>
            <a:r>
              <a:rPr lang="ru-RU" sz="1600" b="1" dirty="0"/>
              <a:t> </a:t>
            </a:r>
            <a:r>
              <a:rPr lang="ru-RU" sz="1600" b="1" dirty="0" err="1"/>
              <a:t>Protocol</a:t>
            </a:r>
            <a:r>
              <a:rPr lang="ru-RU" sz="1600" b="1" dirty="0"/>
              <a:t>)</a:t>
            </a:r>
            <a:r>
              <a:rPr lang="ru-RU" sz="1600" dirty="0"/>
              <a:t> — семейство протоколов, предназначенных для создания избыточности шлюза по умолчанию. Общей идеей для данных протоколов является объединение нескольких маршрутизаторов в один виртуальный маршрутизатор с общим IP адресом. Этот IP адрес будет назначаться на хостах как адрес шлюза по </a:t>
            </a:r>
            <a:r>
              <a:rPr lang="ru-RU" sz="1600" dirty="0" smtClean="0"/>
              <a:t>умолчанию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6595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FHRP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304" y="1498245"/>
            <a:ext cx="9456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Чтобы выровнять нагрузку между роутерами, каждый их них является активным для двух </a:t>
            </a:r>
            <a:r>
              <a:rPr lang="en-US" sz="1600" dirty="0" smtClean="0"/>
              <a:t>VLAN: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R1 </a:t>
            </a:r>
            <a:r>
              <a:rPr lang="ru-RU" sz="1600" dirty="0" smtClean="0"/>
              <a:t>для </a:t>
            </a:r>
            <a:r>
              <a:rPr lang="en-US" sz="1600" dirty="0" smtClean="0"/>
              <a:t>VLAN30,40,60 </a:t>
            </a:r>
            <a:r>
              <a:rPr lang="ru-RU" sz="1600" dirty="0" smtClean="0"/>
              <a:t>и для внешней сети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R2 </a:t>
            </a:r>
            <a:r>
              <a:rPr lang="ru-RU" sz="1600" dirty="0" smtClean="0"/>
              <a:t>для </a:t>
            </a:r>
            <a:r>
              <a:rPr lang="en-US" sz="1600" dirty="0" smtClean="0"/>
              <a:t>VLAN10,20,50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04" y="2547578"/>
            <a:ext cx="4656098" cy="40920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075" y="2547579"/>
            <a:ext cx="4746100" cy="40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658120" y="61035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4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ACL, </a:t>
            </a:r>
            <a:r>
              <a:rPr lang="en-US" sz="4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lang="en-US"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120" y="1978269"/>
            <a:ext cx="49777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Для защищенного управления удаленным управлением устройствами настроен протокол </a:t>
            </a:r>
            <a:r>
              <a:rPr lang="en-US" sz="2000" dirty="0" smtClean="0"/>
              <a:t>SSH.</a:t>
            </a:r>
          </a:p>
          <a:p>
            <a:endParaRPr lang="en-US" sz="2000" dirty="0"/>
          </a:p>
          <a:p>
            <a:r>
              <a:rPr lang="ru-RU" sz="2000" dirty="0" smtClean="0"/>
              <a:t>С помощью А</a:t>
            </a:r>
            <a:r>
              <a:rPr lang="en-US" sz="2000" dirty="0" smtClean="0"/>
              <a:t>CL </a:t>
            </a:r>
            <a:r>
              <a:rPr lang="ru-RU" sz="2000" dirty="0" smtClean="0"/>
              <a:t>ограничен доступ к сети управления – доступ разрешен только из сети </a:t>
            </a:r>
            <a:r>
              <a:rPr lang="en-US" sz="2000" dirty="0" smtClean="0"/>
              <a:t>IT- </a:t>
            </a:r>
            <a:r>
              <a:rPr lang="ru-RU" sz="2000" dirty="0" smtClean="0"/>
              <a:t>отдела.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62" y="1362808"/>
            <a:ext cx="5367337" cy="53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658120" y="61035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4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IP-</a:t>
            </a:r>
            <a:r>
              <a:rPr lang="ru-RU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телефония</a:t>
            </a:r>
            <a:endParaRPr lang="en-US"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54" y="1815837"/>
            <a:ext cx="3785821" cy="36779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375" y="1815837"/>
            <a:ext cx="3785821" cy="3677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012" y="2353159"/>
            <a:ext cx="41735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Для реализации </a:t>
            </a:r>
            <a:r>
              <a:rPr lang="en-US" sz="2000" dirty="0" smtClean="0"/>
              <a:t>IP-</a:t>
            </a:r>
            <a:r>
              <a:rPr lang="ru-RU" sz="2000" dirty="0" smtClean="0"/>
              <a:t>телефонии создан</a:t>
            </a:r>
            <a:r>
              <a:rPr lang="en-US" sz="2000" dirty="0" smtClean="0"/>
              <a:t> VLAN777, </a:t>
            </a:r>
            <a:r>
              <a:rPr lang="ru-RU" sz="2000" dirty="0" smtClean="0"/>
              <a:t>выделен отдельный роутер, на котором поднят протокол </a:t>
            </a:r>
            <a:r>
              <a:rPr lang="en-US" sz="2000" dirty="0" smtClean="0"/>
              <a:t>DHCP</a:t>
            </a:r>
            <a:r>
              <a:rPr lang="ru-RU" sz="2000" dirty="0"/>
              <a:t> </a:t>
            </a:r>
            <a:r>
              <a:rPr lang="ru-RU" sz="2000" dirty="0" smtClean="0"/>
              <a:t>и телефонный сервис.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475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658120" y="439534"/>
            <a:ext cx="1098999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4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IP-</a:t>
            </a:r>
            <a:r>
              <a:rPr lang="ru-RU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телефония</a:t>
            </a:r>
            <a:r>
              <a:rPr lang="en-US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ru-RU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демонстрация работы)</a:t>
            </a:r>
            <a:endParaRPr lang="en-US"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16" y="1382614"/>
            <a:ext cx="5264897" cy="51149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4" y="1381041"/>
            <a:ext cx="5266517" cy="51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82515" y="1811215"/>
            <a:ext cx="11151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 прохождении всего курса получил массу новых знаний и навыков. Большая часть изученных протоколов и технологий применены в данном проекте.</a:t>
            </a:r>
          </a:p>
          <a:p>
            <a:endParaRPr lang="ru-RU" sz="2800" dirty="0" smtClean="0"/>
          </a:p>
          <a:p>
            <a:r>
              <a:rPr lang="ru-RU" sz="2800" dirty="0" smtClean="0"/>
              <a:t>В дальнейшем планируется</a:t>
            </a:r>
            <a:r>
              <a:rPr lang="en-US" sz="2800" dirty="0" smtClean="0"/>
              <a:t> </a:t>
            </a:r>
            <a:r>
              <a:rPr lang="ru-RU" sz="2800" dirty="0" smtClean="0"/>
              <a:t>расширить </a:t>
            </a:r>
            <a:r>
              <a:rPr lang="ru-RU" sz="2800" dirty="0" smtClean="0"/>
              <a:t>существующую </a:t>
            </a:r>
            <a:r>
              <a:rPr lang="ru-RU" sz="2800" dirty="0" smtClean="0"/>
              <a:t>сеть и</a:t>
            </a:r>
            <a:r>
              <a:rPr lang="en-US" sz="2800" dirty="0" smtClean="0"/>
              <a:t> </a:t>
            </a:r>
            <a:r>
              <a:rPr lang="ru-RU" sz="2800" dirty="0"/>
              <a:t>с</a:t>
            </a:r>
            <a:r>
              <a:rPr lang="ru-RU" sz="2800" dirty="0" smtClean="0"/>
              <a:t>оединить </a:t>
            </a:r>
            <a:r>
              <a:rPr lang="ru-RU" sz="2800" dirty="0" smtClean="0"/>
              <a:t>несколько </a:t>
            </a:r>
            <a:r>
              <a:rPr lang="ru-RU" sz="2800" dirty="0" smtClean="0"/>
              <a:t>удаленных офисов </a:t>
            </a:r>
            <a:r>
              <a:rPr lang="ru-RU" sz="2800" dirty="0" smtClean="0"/>
              <a:t>через </a:t>
            </a:r>
            <a:r>
              <a:rPr lang="en-US" sz="2800" dirty="0" smtClean="0"/>
              <a:t>VPN.</a:t>
            </a:r>
            <a:endParaRPr lang="ru-RU" sz="2800" dirty="0" smtClean="0"/>
          </a:p>
          <a:p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Скоков Дмитрий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«Разработка локальной вычислительной сети бизнес-центра»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Скоков Дмитрий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691102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топологии ЛВС бизнес-центра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Применение принципов избыточности и резервирования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Разграничение доступа к подсети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управления инфраструктурой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Требуется спроектировать локальную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вычислительную сеть бизнес-центра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131458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пользователи сети должны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иметь выход в интернет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Необходимо предусмотреть подсеть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управления, доступную только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IT-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отделу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Необходимо при разработке применить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средства избыточности и резервирования сети для повышения отказоустойчивости.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-телефонию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147500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16354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16354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179584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7689229" y="-2217499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44702" y="1505715"/>
            <a:ext cx="5070635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–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обеспечения сегментации 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различных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групп устройств, снижение 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широковещательного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трафика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419231" y="144012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4073879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44703" y="2479066"/>
            <a:ext cx="507063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LACP,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PAgP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увеличения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пропускной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способности канала, для предоставления функции избыточности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44703" y="3452417"/>
            <a:ext cx="507063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STP – </a:t>
            </a:r>
            <a:r>
              <a:rPr lang="ru-RU" sz="1600" dirty="0" smtClean="0"/>
              <a:t>для предотвращения петель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419231" y="4426584"/>
            <a:ext cx="499610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– для маршрутизации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между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5704676" y="1481833"/>
            <a:ext cx="45631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FHRP –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резервирования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шлюза первого перехода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436815" y="241617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073879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445607" y="337225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073879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428023" y="43526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4073879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5789538" y="139541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73;p27"/>
          <p:cNvSpPr/>
          <p:nvPr/>
        </p:nvSpPr>
        <p:spPr>
          <a:xfrm>
            <a:off x="5704676" y="2500327"/>
            <a:ext cx="45631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 –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защищенного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удаленного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управления устройствами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74;p27"/>
          <p:cNvSpPr txBox="1"/>
          <p:nvPr/>
        </p:nvSpPr>
        <p:spPr>
          <a:xfrm>
            <a:off x="5798790" y="243474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76;p27"/>
          <p:cNvSpPr/>
          <p:nvPr/>
        </p:nvSpPr>
        <p:spPr>
          <a:xfrm>
            <a:off x="5704676" y="3473678"/>
            <a:ext cx="45631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 –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создания 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политик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доступа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77;p27"/>
          <p:cNvSpPr/>
          <p:nvPr/>
        </p:nvSpPr>
        <p:spPr>
          <a:xfrm>
            <a:off x="5704676" y="4447029"/>
            <a:ext cx="45631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NAT –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трансляции внутренних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локальных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адресов в глобальные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280;p27"/>
          <p:cNvSpPr txBox="1"/>
          <p:nvPr/>
        </p:nvSpPr>
        <p:spPr>
          <a:xfrm>
            <a:off x="5862958" y="341078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82;p27"/>
          <p:cNvSpPr txBox="1"/>
          <p:nvPr/>
        </p:nvSpPr>
        <p:spPr>
          <a:xfrm>
            <a:off x="5846916" y="43668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Топология сети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36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(разработан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36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симуляторе</a:t>
            </a:r>
            <a:r>
              <a:rPr lang="en-US" sz="36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Cisco Packet </a:t>
            </a:r>
            <a:r>
              <a:rPr lang="en-US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Tracer)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37177"/>
              </p:ext>
            </p:extLst>
          </p:nvPr>
        </p:nvGraphicFramePr>
        <p:xfrm>
          <a:off x="6386431" y="1412937"/>
          <a:ext cx="5477832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49">
                  <a:extLst>
                    <a:ext uri="{9D8B030D-6E8A-4147-A177-3AD203B41FA5}">
                      <a16:colId xmlns:a16="http://schemas.microsoft.com/office/drawing/2014/main" val="2118168719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1537282486"/>
                    </a:ext>
                  </a:extLst>
                </a:gridCol>
                <a:gridCol w="1464816">
                  <a:extLst>
                    <a:ext uri="{9D8B030D-6E8A-4147-A177-3AD203B41FA5}">
                      <a16:colId xmlns:a16="http://schemas.microsoft.com/office/drawing/2014/main" val="3763419243"/>
                    </a:ext>
                  </a:extLst>
                </a:gridCol>
                <a:gridCol w="1601249">
                  <a:extLst>
                    <a:ext uri="{9D8B030D-6E8A-4147-A177-3AD203B41FA5}">
                      <a16:colId xmlns:a16="http://schemas.microsoft.com/office/drawing/2014/main" val="108248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Имя</a:t>
                      </a:r>
                      <a:r>
                        <a:rPr lang="ru-RU" baseline="0" dirty="0" smtClean="0"/>
                        <a:t> устройства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IP-</a:t>
                      </a:r>
                      <a:r>
                        <a:rPr lang="ru-RU" dirty="0" smtClean="0"/>
                        <a:t>адрес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Маска подсети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Шлюз по умолчанию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PC-IT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</a:t>
                      </a:r>
                      <a:r>
                        <a:rPr lang="ru-RU" dirty="0" smtClean="0"/>
                        <a:t>3</a:t>
                      </a:r>
                      <a:r>
                        <a:rPr lang="en-US" dirty="0" smtClean="0"/>
                        <a:t>0.</a:t>
                      </a:r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172.16.30.1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80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Laptop-SALES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</a:t>
                      </a:r>
                      <a:r>
                        <a:rPr lang="ru-RU" dirty="0" smtClean="0"/>
                        <a:t>4</a:t>
                      </a:r>
                      <a:r>
                        <a:rPr lang="en-US" dirty="0" smtClean="0"/>
                        <a:t>0.</a:t>
                      </a:r>
                      <a:r>
                        <a:rPr lang="ru-RU" dirty="0" smtClean="0"/>
                        <a:t>1</a:t>
                      </a:r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172.16.40.1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4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Serv1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</a:t>
                      </a:r>
                      <a:r>
                        <a:rPr lang="ru-RU" dirty="0" smtClean="0"/>
                        <a:t>2</a:t>
                      </a:r>
                      <a:r>
                        <a:rPr lang="en-US" dirty="0" smtClean="0"/>
                        <a:t>0.</a:t>
                      </a:r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2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Serv2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</a:t>
                      </a:r>
                      <a:r>
                        <a:rPr lang="ru-RU" dirty="0" smtClean="0"/>
                        <a:t>2</a:t>
                      </a:r>
                      <a:r>
                        <a:rPr lang="en-US" dirty="0" smtClean="0"/>
                        <a:t>0.</a:t>
                      </a:r>
                      <a:r>
                        <a:rPr lang="ru-RU" dirty="0" smtClean="0"/>
                        <a:t>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17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S1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S2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1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S3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9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2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S5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</a:t>
                      </a:r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3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S6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</a:t>
                      </a:r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4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S7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</a:t>
                      </a:r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03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R1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3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R2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172.16.10.2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255.255.255.0</a:t>
                      </a:r>
                      <a:endParaRPr kumimoji="0" lang="ru-RU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/>
                        <a:t>172.16.10.1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48636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0" y="1230458"/>
            <a:ext cx="56450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Топология сети была разработана в симуляторе </a:t>
            </a:r>
            <a:endParaRPr lang="en-US" dirty="0"/>
          </a:p>
          <a:p>
            <a:r>
              <a:rPr lang="en-US" dirty="0"/>
              <a:t>Cisco Packet Tracer.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610571" y="1124954"/>
            <a:ext cx="367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 smtClean="0"/>
              <a:t>Таблица адресации</a:t>
            </a:r>
            <a:endParaRPr lang="ru-RU" sz="1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5873" t="14359" r="23571" b="15751"/>
          <a:stretch/>
        </p:blipFill>
        <p:spPr>
          <a:xfrm>
            <a:off x="115651" y="1929611"/>
            <a:ext cx="6155130" cy="38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177" y="1197972"/>
            <a:ext cx="56438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Для удобства администрирования, оптимизации трафика и повышения безопасности сети были созданы </a:t>
            </a:r>
            <a:r>
              <a:rPr lang="en-US" sz="1600" dirty="0" smtClean="0"/>
              <a:t>VLAN</a:t>
            </a:r>
            <a:r>
              <a:rPr lang="ru-RU" sz="1600" dirty="0" smtClean="0"/>
              <a:t>:</a:t>
            </a:r>
          </a:p>
          <a:p>
            <a:r>
              <a:rPr lang="ru-RU" sz="1600" dirty="0"/>
              <a:t> </a:t>
            </a:r>
            <a:endParaRPr lang="en-US" sz="1600" dirty="0" smtClean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66995"/>
              </p:ext>
            </p:extLst>
          </p:nvPr>
        </p:nvGraphicFramePr>
        <p:xfrm>
          <a:off x="159798" y="2242820"/>
          <a:ext cx="5643857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98">
                  <a:extLst>
                    <a:ext uri="{9D8B030D-6E8A-4147-A177-3AD203B41FA5}">
                      <a16:colId xmlns:a16="http://schemas.microsoft.com/office/drawing/2014/main" val="2118168719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537282486"/>
                    </a:ext>
                  </a:extLst>
                </a:gridCol>
                <a:gridCol w="1402671">
                  <a:extLst>
                    <a:ext uri="{9D8B030D-6E8A-4147-A177-3AD203B41FA5}">
                      <a16:colId xmlns:a16="http://schemas.microsoft.com/office/drawing/2014/main" val="3763419243"/>
                    </a:ext>
                  </a:extLst>
                </a:gridCol>
                <a:gridCol w="1868749">
                  <a:extLst>
                    <a:ext uri="{9D8B030D-6E8A-4147-A177-3AD203B41FA5}">
                      <a16:colId xmlns:a16="http://schemas.microsoft.com/office/drawing/2014/main" val="3142624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VLAN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Идентификатор</a:t>
                      </a:r>
                      <a:r>
                        <a:rPr lang="ru-RU" baseline="0" dirty="0" smtClean="0"/>
                        <a:t> сети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Маска подсети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VLAN10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172.16.10.0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MANAGEMENT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80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VLAN20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172.16.20.0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INFRASTRUCTURE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4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VLAN30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172.16.30.0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IT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2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VLAN40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172.16.40.0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USERS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17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VLAN50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172.16.50.0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TOURCOMPANY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6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VLAN60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172.16.60.0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OZON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29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VLAN777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192.168.0.0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</a:t>
                      </a:r>
                      <a:endParaRPr lang="ru-RU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TELEPHONY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VLAN666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PARKINKLOT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96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9798" y="5954091"/>
            <a:ext cx="5995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Все неиспользуемые порты на коммутаторах добавлены </a:t>
            </a:r>
          </a:p>
          <a:p>
            <a:r>
              <a:rPr lang="ru-RU" sz="1600" dirty="0" smtClean="0"/>
              <a:t>во </a:t>
            </a:r>
            <a:r>
              <a:rPr lang="en-US" sz="1600" dirty="0" smtClean="0"/>
              <a:t>VLAN666 </a:t>
            </a:r>
            <a:r>
              <a:rPr lang="ru-RU" sz="1600" dirty="0" smtClean="0"/>
              <a:t>и отключены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01" y="1463357"/>
            <a:ext cx="5343357" cy="519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695</Words>
  <Application>Microsoft Office PowerPoint</Application>
  <PresentationFormat>Широкоэкранный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Times New Roman</vt:lpstr>
      <vt:lpstr>Roboto</vt:lpstr>
      <vt:lpstr>Noto Sans Symbols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48</cp:revision>
  <dcterms:modified xsi:type="dcterms:W3CDTF">2021-12-02T20:51:20Z</dcterms:modified>
</cp:coreProperties>
</file>